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9" r:id="rId5"/>
    <p:sldId id="262" r:id="rId6"/>
    <p:sldId id="267" r:id="rId7"/>
    <p:sldId id="260" r:id="rId8"/>
    <p:sldId id="259" r:id="rId9"/>
    <p:sldId id="264" r:id="rId10"/>
    <p:sldId id="263" r:id="rId11"/>
    <p:sldId id="275" r:id="rId12"/>
    <p:sldId id="261" r:id="rId13"/>
    <p:sldId id="276" r:id="rId14"/>
    <p:sldId id="272" r:id="rId15"/>
    <p:sldId id="27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99"/>
    <a:srgbClr val="66FF33"/>
    <a:srgbClr val="00CCFF"/>
    <a:srgbClr val="FFFF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2032-71EC-48C7-B736-98429CB477B0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382D-09BB-423D-8A6A-195826ED07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68940187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2032-71EC-48C7-B736-98429CB477B0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382D-09BB-423D-8A6A-195826ED07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02551006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2032-71EC-48C7-B736-98429CB477B0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382D-09BB-423D-8A6A-195826ED07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75157225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2032-71EC-48C7-B736-98429CB477B0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382D-09BB-423D-8A6A-195826ED07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96009233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2032-71EC-48C7-B736-98429CB477B0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382D-09BB-423D-8A6A-195826ED07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8684771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2032-71EC-48C7-B736-98429CB477B0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382D-09BB-423D-8A6A-195826ED07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62873017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2032-71EC-48C7-B736-98429CB477B0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382D-09BB-423D-8A6A-195826ED07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30325759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2032-71EC-48C7-B736-98429CB477B0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382D-09BB-423D-8A6A-195826ED07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3640715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2032-71EC-48C7-B736-98429CB477B0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382D-09BB-423D-8A6A-195826ED07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6401898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2032-71EC-48C7-B736-98429CB477B0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382D-09BB-423D-8A6A-195826ED07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94754768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2032-71EC-48C7-B736-98429CB477B0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382D-09BB-423D-8A6A-195826ED07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33831529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BE2032-71EC-48C7-B736-98429CB477B0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43382D-09BB-423D-8A6A-195826ED07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8978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3968" y="3284984"/>
            <a:ext cx="4464496" cy="539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ru-RU" sz="2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25960" y="714356"/>
            <a:ext cx="6703692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Our health is </a:t>
            </a:r>
          </a:p>
          <a:p>
            <a:pPr algn="ctr"/>
            <a:r>
              <a:rPr lang="en-US" sz="6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the best wealth</a:t>
            </a:r>
            <a:endParaRPr lang="ru-RU" sz="6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05660" y="325713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uk-UA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B05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4429124" y="5643578"/>
            <a:ext cx="4271970" cy="709602"/>
          </a:xfrm>
        </p:spPr>
        <p:txBody>
          <a:bodyPr>
            <a:normAutofit fontScale="85000" lnSpcReduction="10000"/>
          </a:bodyPr>
          <a:lstStyle/>
          <a:p>
            <a:r>
              <a:rPr lang="ru-RU" sz="1800" dirty="0" err="1" smtClean="0">
                <a:solidFill>
                  <a:schemeClr val="tx1"/>
                </a:solidFill>
              </a:rPr>
              <a:t>Підготувала</a:t>
            </a:r>
            <a:r>
              <a:rPr lang="ru-RU" sz="1800" dirty="0" smtClean="0">
                <a:solidFill>
                  <a:schemeClr val="tx1"/>
                </a:solidFill>
              </a:rPr>
              <a:t> </a:t>
            </a:r>
          </a:p>
          <a:p>
            <a:r>
              <a:rPr lang="ru-RU" sz="1800" dirty="0" err="1" smtClean="0">
                <a:solidFill>
                  <a:schemeClr val="tx1"/>
                </a:solidFill>
              </a:rPr>
              <a:t>вчитель</a:t>
            </a:r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</a:rPr>
              <a:t>англійської</a:t>
            </a:r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</a:rPr>
              <a:t>мови</a:t>
            </a:r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</a:rPr>
              <a:t>Приймак</a:t>
            </a:r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</a:rPr>
              <a:t>Ніна</a:t>
            </a:r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</a:rPr>
              <a:t>Василівна</a:t>
            </a:r>
            <a:endParaRPr lang="ru-RU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544873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Black" pitchFamily="34" charset="0"/>
              </a:rPr>
              <a:t>This </a:t>
            </a:r>
            <a:r>
              <a:rPr lang="en-US" dirty="0" err="1" smtClean="0">
                <a:latin typeface="Arial Black" pitchFamily="34" charset="0"/>
              </a:rPr>
              <a:t>desease</a:t>
            </a:r>
            <a:r>
              <a:rPr lang="en-US" dirty="0" smtClean="0">
                <a:latin typeface="Arial Black" pitchFamily="34" charset="0"/>
              </a:rPr>
              <a:t> is </a:t>
            </a:r>
            <a:endParaRPr lang="ru-RU" dirty="0">
              <a:latin typeface="Arial Black" pitchFamily="34" charset="0"/>
            </a:endParaRPr>
          </a:p>
        </p:txBody>
      </p:sp>
      <p:graphicFrame>
        <p:nvGraphicFramePr>
          <p:cNvPr id="12" name="Содержимое 11"/>
          <p:cNvGraphicFramePr>
            <a:graphicFrameLocks noGrp="1"/>
          </p:cNvGraphicFramePr>
          <p:nvPr>
            <p:ph idx="1"/>
          </p:nvPr>
        </p:nvGraphicFramePr>
        <p:xfrm>
          <a:off x="0" y="1600200"/>
          <a:ext cx="9144000" cy="2372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Not serious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More serious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Very serious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Содержимое 11"/>
          <p:cNvGraphicFramePr>
            <a:graphicFrameLocks/>
          </p:cNvGraphicFramePr>
          <p:nvPr/>
        </p:nvGraphicFramePr>
        <p:xfrm>
          <a:off x="0" y="1643050"/>
          <a:ext cx="9144000" cy="2372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  <a:gridCol w="3048000"/>
              </a:tblGrid>
              <a:tr h="0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not serious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more serious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very serious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Headache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allergy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Diabetes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toothache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stomachache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asthma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sore</a:t>
                      </a:r>
                      <a:r>
                        <a:rPr lang="en-US" baseline="0" dirty="0" smtClean="0"/>
                        <a:t> throat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depression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earache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7684718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Black" pitchFamily="34" charset="0"/>
              </a:rPr>
              <a:t>Read and guess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7" name="Picture 2" descr="D:\desease\C35_animatedBoy_plays_doctor_sm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3571876"/>
            <a:ext cx="2166944" cy="2671772"/>
          </a:xfrm>
          <a:prstGeom prst="rect">
            <a:avLst/>
          </a:prstGeom>
          <a:noFill/>
        </p:spPr>
      </p:pic>
      <p:sp>
        <p:nvSpPr>
          <p:cNvPr id="8" name="Выноска-облако 7"/>
          <p:cNvSpPr/>
          <p:nvPr/>
        </p:nvSpPr>
        <p:spPr>
          <a:xfrm>
            <a:off x="1785918" y="1285860"/>
            <a:ext cx="5129242" cy="3214710"/>
          </a:xfrm>
          <a:prstGeom prst="cloudCallout">
            <a:avLst>
              <a:gd name="adj1" fmla="val 48045"/>
              <a:gd name="adj2" fmla="val 6119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Arial Black" pitchFamily="34" charset="0"/>
              </a:rPr>
              <a:t>What disease have my patients got?</a:t>
            </a:r>
            <a:endParaRPr lang="ru-RU" sz="3200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91693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desease\C35_animatedBoy_plays_doctor_sm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2214554"/>
            <a:ext cx="3071834" cy="3929090"/>
          </a:xfrm>
          <a:prstGeom prst="rect">
            <a:avLst/>
          </a:prstGeom>
          <a:noFill/>
        </p:spPr>
      </p:pic>
      <p:sp>
        <p:nvSpPr>
          <p:cNvPr id="4" name="Овальная выноска 3"/>
          <p:cNvSpPr/>
          <p:nvPr/>
        </p:nvSpPr>
        <p:spPr>
          <a:xfrm>
            <a:off x="1714480" y="642918"/>
            <a:ext cx="4429156" cy="2714644"/>
          </a:xfrm>
          <a:prstGeom prst="wedgeEllipseCallout">
            <a:avLst>
              <a:gd name="adj1" fmla="val 64878"/>
              <a:gd name="adj2" fmla="val 53322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Arial Black" pitchFamily="34" charset="0"/>
              </a:rPr>
              <a:t>And  now, please write,  about you and your health problem</a:t>
            </a:r>
            <a:endParaRPr lang="ru-RU" sz="2800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41524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desease\C35_animatedBoy_plays_doctor_sm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2214554"/>
            <a:ext cx="3071834" cy="3929090"/>
          </a:xfrm>
          <a:prstGeom prst="rect">
            <a:avLst/>
          </a:prstGeom>
          <a:noFill/>
        </p:spPr>
      </p:pic>
      <p:sp>
        <p:nvSpPr>
          <p:cNvPr id="4" name="Овальная выноска 3"/>
          <p:cNvSpPr/>
          <p:nvPr/>
        </p:nvSpPr>
        <p:spPr>
          <a:xfrm>
            <a:off x="1714480" y="642918"/>
            <a:ext cx="4429156" cy="2714644"/>
          </a:xfrm>
          <a:prstGeom prst="wedgeEllipseCallout">
            <a:avLst>
              <a:gd name="adj1" fmla="val 64878"/>
              <a:gd name="adj2" fmla="val 53322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Arial Black" pitchFamily="34" charset="0"/>
              </a:rPr>
              <a:t>Listen and guess </a:t>
            </a:r>
            <a:endParaRPr lang="ru-RU" sz="2800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41524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Arial Black" pitchFamily="34" charset="0"/>
              </a:rPr>
              <a:t>Homework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5400" b="1" dirty="0" smtClean="0">
                <a:solidFill>
                  <a:srgbClr val="FF0000"/>
                </a:solidFill>
              </a:rPr>
              <a:t>E</a:t>
            </a:r>
            <a:r>
              <a:rPr lang="en-US" sz="5400" b="1" dirty="0" smtClean="0">
                <a:solidFill>
                  <a:srgbClr val="FF0000"/>
                </a:solidFill>
              </a:rPr>
              <a:t>x. 5, p.110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287041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61376" y="476672"/>
            <a:ext cx="500335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Список </a:t>
            </a:r>
            <a:r>
              <a:rPr lang="ru-RU" sz="28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використаних</a:t>
            </a:r>
            <a:r>
              <a:rPr lang="ru-RU" sz="2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 </a:t>
            </a:r>
            <a:r>
              <a:rPr lang="ru-RU" sz="28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джерел</a:t>
            </a:r>
            <a:r>
              <a:rPr lang="ru-RU" sz="2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: </a:t>
            </a:r>
            <a:endParaRPr lang="ru-RU" sz="2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86690" y="1196752"/>
            <a:ext cx="65527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400" dirty="0" smtClean="0"/>
              <a:t>http</a:t>
            </a:r>
            <a:r>
              <a:rPr lang="en-US" sz="2400" dirty="0"/>
              <a:t>://</a:t>
            </a:r>
            <a:r>
              <a:rPr lang="en-US" sz="2400" dirty="0" smtClean="0"/>
              <a:t>www.wikihow.com/Become-a-Very-Healthy-Person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400" dirty="0"/>
              <a:t>http://</a:t>
            </a:r>
            <a:r>
              <a:rPr lang="en-US" sz="2400" dirty="0" smtClean="0"/>
              <a:t>www.wholeliving.com/136136/50-simple-health-tips#26815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400" dirty="0"/>
              <a:t>http://health.proverbs.tel</a:t>
            </a:r>
            <a:r>
              <a:rPr lang="en-US" sz="2400" dirty="0" smtClean="0"/>
              <a:t>/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400" dirty="0"/>
              <a:t>http://parade.condenast.com/232086/sverve/5-healthy-habits-for-you-your-family-holiday-edition</a:t>
            </a:r>
            <a:r>
              <a:rPr lang="en-US" sz="2400" dirty="0" smtClean="0"/>
              <a:t>/</a:t>
            </a:r>
          </a:p>
        </p:txBody>
      </p:sp>
    </p:spTree>
    <p:extLst>
      <p:ext uri="{BB962C8B-B14F-4D97-AF65-F5344CB8AC3E}">
        <p14:creationId xmlns="" xmlns:p14="http://schemas.microsoft.com/office/powerpoint/2010/main" val="24997449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0" y="-428652"/>
            <a:ext cx="9144000" cy="7572428"/>
          </a:xfrm>
          <a:prstGeom prst="horizontalScroll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Arial Black" pitchFamily="34" charset="0"/>
              </a:rPr>
              <a:t>Aim </a:t>
            </a:r>
          </a:p>
          <a:p>
            <a:pPr marL="342900" indent="-342900" algn="just">
              <a:buAutoNum type="arabicPeriod"/>
            </a:pPr>
            <a:r>
              <a:rPr lang="en-US" sz="2800" dirty="0" smtClean="0">
                <a:solidFill>
                  <a:schemeClr val="tx1"/>
                </a:solidFill>
                <a:latin typeface="Arial Black" pitchFamily="34" charset="0"/>
              </a:rPr>
              <a:t>To make acquainted with new words about “ Health problem”</a:t>
            </a:r>
            <a:endParaRPr lang="ru-RU" sz="2800" dirty="0" smtClean="0">
              <a:solidFill>
                <a:schemeClr val="tx1"/>
              </a:solidFill>
              <a:latin typeface="Arial Black" pitchFamily="34" charset="0"/>
            </a:endParaRPr>
          </a:p>
          <a:p>
            <a:pPr marL="342900" indent="-342900" algn="just"/>
            <a:endParaRPr lang="en-US" sz="2800" dirty="0" smtClean="0">
              <a:solidFill>
                <a:schemeClr val="tx1"/>
              </a:solidFill>
              <a:latin typeface="Arial Black" pitchFamily="34" charset="0"/>
            </a:endParaRPr>
          </a:p>
          <a:p>
            <a:pPr marL="342900" indent="-342900" algn="just">
              <a:buAutoNum type="arabicPeriod"/>
            </a:pPr>
            <a:r>
              <a:rPr lang="en-US" sz="2800" dirty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Arial Black" pitchFamily="34" charset="0"/>
              </a:rPr>
              <a:t>To develop auditory skills;</a:t>
            </a:r>
            <a:endParaRPr lang="ru-RU" sz="2800" dirty="0" smtClean="0">
              <a:solidFill>
                <a:schemeClr val="tx1"/>
              </a:solidFill>
              <a:latin typeface="Arial Black" pitchFamily="34" charset="0"/>
            </a:endParaRPr>
          </a:p>
          <a:p>
            <a:pPr marL="342900" indent="-342900" algn="just"/>
            <a:endParaRPr lang="en-US" sz="2800" dirty="0" smtClean="0">
              <a:solidFill>
                <a:schemeClr val="tx1"/>
              </a:solidFill>
              <a:latin typeface="Arial Black" pitchFamily="34" charset="0"/>
            </a:endParaRPr>
          </a:p>
          <a:p>
            <a:pPr marL="342900" indent="-342900" algn="just">
              <a:buAutoNum type="arabicPeriod"/>
            </a:pPr>
            <a:r>
              <a:rPr lang="en-US" sz="2800" dirty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Arial Black" pitchFamily="34" charset="0"/>
              </a:rPr>
              <a:t>To develop reading, speaking and writing skills;</a:t>
            </a:r>
            <a:endParaRPr lang="ru-RU" sz="2800" dirty="0" smtClean="0">
              <a:solidFill>
                <a:schemeClr val="tx1"/>
              </a:solidFill>
              <a:latin typeface="Arial Black" pitchFamily="34" charset="0"/>
            </a:endParaRPr>
          </a:p>
          <a:p>
            <a:pPr marL="342900" indent="-342900" algn="just"/>
            <a:endParaRPr lang="en-US" sz="2800" dirty="0" smtClean="0">
              <a:solidFill>
                <a:schemeClr val="tx1"/>
              </a:solidFill>
              <a:latin typeface="Arial Black" pitchFamily="34" charset="0"/>
            </a:endParaRPr>
          </a:p>
          <a:p>
            <a:pPr marL="342900" indent="-342900" algn="just">
              <a:buAutoNum type="arabicPeriod"/>
            </a:pPr>
            <a:r>
              <a:rPr lang="en-US" sz="2800" dirty="0" smtClean="0">
                <a:solidFill>
                  <a:schemeClr val="tx1"/>
                </a:solidFill>
                <a:latin typeface="Arial Black" pitchFamily="34" charset="0"/>
              </a:rPr>
              <a:t>To give the information about health problem in our country</a:t>
            </a:r>
            <a:endParaRPr lang="ru-RU" sz="2800" dirty="0" smtClean="0">
              <a:solidFill>
                <a:schemeClr val="tx1"/>
              </a:solidFill>
              <a:latin typeface="Arial Black" pitchFamily="34" charset="0"/>
            </a:endParaRPr>
          </a:p>
          <a:p>
            <a:pPr marL="342900" indent="-342900" algn="just"/>
            <a:endParaRPr lang="en-US" sz="2800" dirty="0" smtClean="0">
              <a:solidFill>
                <a:schemeClr val="tx1"/>
              </a:solidFill>
              <a:latin typeface="Arial Black" pitchFamily="34" charset="0"/>
            </a:endParaRPr>
          </a:p>
          <a:p>
            <a:pPr marL="342900" indent="-342900" algn="just">
              <a:buAutoNum type="arabicPeriod"/>
            </a:pPr>
            <a:r>
              <a:rPr lang="en-US" sz="2800" dirty="0" smtClean="0">
                <a:solidFill>
                  <a:schemeClr val="tx1"/>
                </a:solidFill>
                <a:latin typeface="Arial Black" pitchFamily="34" charset="0"/>
              </a:rPr>
              <a:t>To cultivate the wish of leading  a healthy way of life. </a:t>
            </a:r>
            <a:endParaRPr lang="ru-RU" sz="2800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272912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Лента лицом вниз 1"/>
          <p:cNvSpPr/>
          <p:nvPr/>
        </p:nvSpPr>
        <p:spPr>
          <a:xfrm>
            <a:off x="1259632" y="404664"/>
            <a:ext cx="7560840" cy="1296144"/>
          </a:xfrm>
          <a:prstGeom prst="ribbon">
            <a:avLst>
              <a:gd name="adj1" fmla="val 16667"/>
              <a:gd name="adj2" fmla="val 51099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Advice 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3" name="Загнутый угол 2"/>
          <p:cNvSpPr/>
          <p:nvPr/>
        </p:nvSpPr>
        <p:spPr>
          <a:xfrm>
            <a:off x="1500166" y="1772816"/>
            <a:ext cx="3287858" cy="3156382"/>
          </a:xfrm>
          <a:prstGeom prst="foldedCorner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>
              <a:buAutoNum type="arabicPeriod"/>
            </a:pPr>
            <a:r>
              <a:rPr lang="en-US" sz="3200" b="1" dirty="0" smtClean="0">
                <a:solidFill>
                  <a:schemeClr val="tx1"/>
                </a:solidFill>
              </a:rPr>
              <a:t>Be active!</a:t>
            </a:r>
          </a:p>
        </p:txBody>
      </p:sp>
      <p:sp>
        <p:nvSpPr>
          <p:cNvPr id="7" name="Загнутый угол 6"/>
          <p:cNvSpPr/>
          <p:nvPr/>
        </p:nvSpPr>
        <p:spPr>
          <a:xfrm>
            <a:off x="5072066" y="1772816"/>
            <a:ext cx="3429023" cy="3084944"/>
          </a:xfrm>
          <a:prstGeom prst="foldedCorner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2. Don’t afraid to make mistakes</a:t>
            </a:r>
          </a:p>
        </p:txBody>
      </p:sp>
      <p:sp>
        <p:nvSpPr>
          <p:cNvPr id="9" name="Загнутый угол 8"/>
          <p:cNvSpPr/>
          <p:nvPr/>
        </p:nvSpPr>
        <p:spPr>
          <a:xfrm>
            <a:off x="1357290" y="1714488"/>
            <a:ext cx="7643866" cy="4870894"/>
          </a:xfrm>
          <a:prstGeom prst="foldedCorner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/>
            <a:r>
              <a:rPr lang="en-US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Arial Black" pitchFamily="34" charset="0"/>
              </a:rPr>
              <a:t>You are  smart and creative pupil</a:t>
            </a:r>
          </a:p>
        </p:txBody>
      </p:sp>
    </p:spTree>
    <p:extLst>
      <p:ext uri="{BB962C8B-B14F-4D97-AF65-F5344CB8AC3E}">
        <p14:creationId xmlns="" xmlns:p14="http://schemas.microsoft.com/office/powerpoint/2010/main" val="16467911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desease\dostavkaphon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14338"/>
            <a:ext cx="9144000" cy="4752966"/>
          </a:xfrm>
          <a:prstGeom prst="rect">
            <a:avLst/>
          </a:prstGeom>
          <a:noFill/>
        </p:spPr>
      </p:pic>
      <p:pic>
        <p:nvPicPr>
          <p:cNvPr id="6" name="Picture 2" descr="D:\desease\C35_animatedBoy_plays_doctor_sm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00871" y="2786058"/>
            <a:ext cx="2443129" cy="4071942"/>
          </a:xfrm>
          <a:prstGeom prst="rect">
            <a:avLst/>
          </a:prstGeom>
          <a:noFill/>
        </p:spPr>
      </p:pic>
      <p:sp>
        <p:nvSpPr>
          <p:cNvPr id="7" name="Овальная выноска 6"/>
          <p:cNvSpPr/>
          <p:nvPr/>
        </p:nvSpPr>
        <p:spPr>
          <a:xfrm>
            <a:off x="0" y="3214686"/>
            <a:ext cx="5357850" cy="3643314"/>
          </a:xfrm>
          <a:prstGeom prst="wedgeEllipseCallout">
            <a:avLst>
              <a:gd name="adj1" fmla="val 71814"/>
              <a:gd name="adj2" fmla="val -17432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 Black" pitchFamily="34" charset="0"/>
              </a:rPr>
              <a:t>Hello!</a:t>
            </a:r>
          </a:p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 Black" pitchFamily="34" charset="0"/>
              </a:rPr>
              <a:t>I am Doctor Health. I am from Ukraine. I love my country. And where are you from? Do you like your Motherland? </a:t>
            </a:r>
            <a:endParaRPr lang="ru-RU" sz="2400" b="1" dirty="0"/>
          </a:p>
        </p:txBody>
      </p:sp>
      <p:sp>
        <p:nvSpPr>
          <p:cNvPr id="9" name="Овальная выноска 8"/>
          <p:cNvSpPr/>
          <p:nvPr/>
        </p:nvSpPr>
        <p:spPr>
          <a:xfrm>
            <a:off x="0" y="3143248"/>
            <a:ext cx="5715008" cy="3714752"/>
          </a:xfrm>
          <a:prstGeom prst="wedgeEllipseCallout">
            <a:avLst>
              <a:gd name="adj1" fmla="val 79784"/>
              <a:gd name="adj2" fmla="val -666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Arial Black" pitchFamily="34" charset="0"/>
              </a:rPr>
              <a:t>Today I ‘</a:t>
            </a:r>
            <a:r>
              <a:rPr lang="en-US" sz="3600" dirty="0" err="1" smtClean="0">
                <a:solidFill>
                  <a:schemeClr val="tx1"/>
                </a:solidFill>
                <a:latin typeface="Arial Black" pitchFamily="34" charset="0"/>
              </a:rPr>
              <a:t>ll</a:t>
            </a:r>
            <a:r>
              <a:rPr lang="en-US" sz="3600" dirty="0" smtClean="0">
                <a:solidFill>
                  <a:schemeClr val="tx1"/>
                </a:solidFill>
                <a:latin typeface="Arial Black" pitchFamily="34" charset="0"/>
              </a:rPr>
              <a:t> tell you about health problems.</a:t>
            </a:r>
            <a:endParaRPr lang="ru-RU" sz="3600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311595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New vocabulary </a:t>
            </a:r>
            <a:endParaRPr lang="ru-RU" b="1" dirty="0"/>
          </a:p>
        </p:txBody>
      </p:sp>
      <p:sp>
        <p:nvSpPr>
          <p:cNvPr id="9" name="Содержимое 8"/>
          <p:cNvSpPr>
            <a:spLocks noGrp="1"/>
          </p:cNvSpPr>
          <p:nvPr>
            <p:ph sz="half" idx="1"/>
          </p:nvPr>
        </p:nvSpPr>
        <p:spPr>
          <a:xfrm>
            <a:off x="457200" y="1214422"/>
            <a:ext cx="4038600" cy="4911741"/>
          </a:xfrm>
        </p:spPr>
        <p:txBody>
          <a:bodyPr>
            <a:normAutofit/>
          </a:bodyPr>
          <a:lstStyle/>
          <a:p>
            <a:r>
              <a:rPr lang="en-US" b="1" dirty="0" smtClean="0"/>
              <a:t>Ache</a:t>
            </a:r>
          </a:p>
          <a:p>
            <a:r>
              <a:rPr lang="en-US" b="1" dirty="0" smtClean="0"/>
              <a:t>Headache</a:t>
            </a:r>
          </a:p>
          <a:p>
            <a:r>
              <a:rPr lang="en-US" b="1" dirty="0" smtClean="0"/>
              <a:t>Earache</a:t>
            </a:r>
          </a:p>
          <a:p>
            <a:r>
              <a:rPr lang="en-US" b="1" dirty="0" smtClean="0"/>
              <a:t>Toothache</a:t>
            </a:r>
          </a:p>
          <a:p>
            <a:r>
              <a:rPr lang="en-US" b="1" dirty="0" smtClean="0"/>
              <a:t>Backache</a:t>
            </a:r>
          </a:p>
          <a:p>
            <a:r>
              <a:rPr lang="en-US" b="1" dirty="0" smtClean="0"/>
              <a:t>Sore throat</a:t>
            </a:r>
          </a:p>
          <a:p>
            <a:r>
              <a:rPr lang="en-US" b="1" dirty="0" smtClean="0"/>
              <a:t>Pain</a:t>
            </a:r>
          </a:p>
          <a:p>
            <a:r>
              <a:rPr lang="en-US" b="1" dirty="0" smtClean="0"/>
              <a:t>To hurt</a:t>
            </a:r>
          </a:p>
          <a:p>
            <a:r>
              <a:rPr lang="en-US" b="1" dirty="0" smtClean="0"/>
              <a:t>To suffer from</a:t>
            </a:r>
          </a:p>
          <a:p>
            <a:endParaRPr lang="ru-RU" b="1" dirty="0" smtClean="0"/>
          </a:p>
          <a:p>
            <a:endParaRPr lang="ru-RU" b="1" dirty="0"/>
          </a:p>
        </p:txBody>
      </p:sp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>
          <a:xfrm>
            <a:off x="4648200" y="1142984"/>
            <a:ext cx="4038600" cy="4983179"/>
          </a:xfrm>
        </p:spPr>
        <p:txBody>
          <a:bodyPr>
            <a:normAutofit/>
          </a:bodyPr>
          <a:lstStyle/>
          <a:p>
            <a:r>
              <a:rPr lang="en-US" b="1" dirty="0" smtClean="0"/>
              <a:t>Allergy</a:t>
            </a:r>
          </a:p>
          <a:p>
            <a:r>
              <a:rPr lang="en-US" b="1" dirty="0" smtClean="0"/>
              <a:t>Asthma</a:t>
            </a:r>
          </a:p>
          <a:p>
            <a:r>
              <a:rPr lang="en-US" b="1" dirty="0" smtClean="0"/>
              <a:t>Depression</a:t>
            </a:r>
          </a:p>
          <a:p>
            <a:r>
              <a:rPr lang="en-US" b="1" dirty="0" smtClean="0"/>
              <a:t>Diabetes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538447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 the spelling mistakes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 smtClean="0"/>
              <a:t>Headace</a:t>
            </a:r>
            <a:endParaRPr lang="en-US" dirty="0" smtClean="0"/>
          </a:p>
          <a:p>
            <a:r>
              <a:rPr lang="en-US" dirty="0" err="1" smtClean="0"/>
              <a:t>Astma</a:t>
            </a:r>
            <a:endParaRPr lang="en-US" dirty="0" smtClean="0"/>
          </a:p>
          <a:p>
            <a:r>
              <a:rPr lang="en-US" dirty="0" err="1" smtClean="0"/>
              <a:t>Sor</a:t>
            </a:r>
            <a:r>
              <a:rPr lang="en-US" dirty="0" smtClean="0"/>
              <a:t> throat</a:t>
            </a:r>
          </a:p>
          <a:p>
            <a:r>
              <a:rPr lang="en-US" dirty="0" err="1" smtClean="0"/>
              <a:t>Allergi</a:t>
            </a:r>
            <a:endParaRPr lang="en-US" dirty="0" smtClean="0"/>
          </a:p>
          <a:p>
            <a:r>
              <a:rPr lang="en-US" dirty="0" err="1" smtClean="0"/>
              <a:t>diabet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err="1" smtClean="0"/>
              <a:t>Sufer</a:t>
            </a:r>
            <a:r>
              <a:rPr lang="en-US" dirty="0" smtClean="0"/>
              <a:t> from</a:t>
            </a:r>
          </a:p>
          <a:p>
            <a:r>
              <a:rPr lang="en-US" dirty="0" err="1" smtClean="0"/>
              <a:t>Tothache</a:t>
            </a:r>
            <a:endParaRPr lang="en-US" dirty="0" smtClean="0"/>
          </a:p>
          <a:p>
            <a:r>
              <a:rPr lang="en-US" dirty="0" err="1" smtClean="0"/>
              <a:t>Pein</a:t>
            </a:r>
            <a:endParaRPr lang="en-US" dirty="0" smtClean="0"/>
          </a:p>
          <a:p>
            <a:r>
              <a:rPr lang="en-US" dirty="0" err="1" smtClean="0"/>
              <a:t>Bakache</a:t>
            </a:r>
            <a:endParaRPr lang="en-US" dirty="0" smtClean="0"/>
          </a:p>
          <a:p>
            <a:r>
              <a:rPr lang="en-US" dirty="0" err="1" smtClean="0"/>
              <a:t>achee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863878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800" b="1" dirty="0" smtClean="0">
                <a:latin typeface="Arial Black" pitchFamily="34" charset="0"/>
              </a:rPr>
              <a:t>He /She suffers from …   </a:t>
            </a:r>
            <a:endParaRPr lang="ru-RU" sz="4800" b="1" dirty="0">
              <a:latin typeface="Arial Black" pitchFamily="34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sz="3600" dirty="0"/>
          </a:p>
        </p:txBody>
      </p:sp>
      <p:pic>
        <p:nvPicPr>
          <p:cNvPr id="9" name="Picture 2" descr="D:\desease\headache4.jpg"/>
          <p:cNvPicPr>
            <a:picLocks noGrp="1" noChangeAspect="1" noChangeArrowheads="1"/>
          </p:cNvPicPr>
          <p:nvPr>
            <p:ph type="pic" idx="4294967295"/>
          </p:nvPr>
        </p:nvPicPr>
        <p:blipFill>
          <a:blip r:embed="rId3" cstate="print"/>
          <a:srcRect l="28026" r="28026"/>
          <a:stretch>
            <a:fillRect/>
          </a:stretch>
        </p:blipFill>
        <p:spPr bwMode="auto">
          <a:xfrm>
            <a:off x="3357554" y="2428868"/>
            <a:ext cx="2493963" cy="2744788"/>
          </a:xfrm>
          <a:prstGeom prst="rect">
            <a:avLst/>
          </a:prstGeom>
          <a:noFill/>
        </p:spPr>
      </p:pic>
      <p:pic>
        <p:nvPicPr>
          <p:cNvPr id="10" name="Picture 2" descr="D:\desease\Earach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40" y="2500306"/>
            <a:ext cx="3071834" cy="2643206"/>
          </a:xfrm>
          <a:prstGeom prst="rect">
            <a:avLst/>
          </a:prstGeom>
          <a:noFill/>
        </p:spPr>
      </p:pic>
      <p:pic>
        <p:nvPicPr>
          <p:cNvPr id="3075" name="Picture 3" descr="D:\desease\i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71802" y="2500306"/>
            <a:ext cx="3000396" cy="2357454"/>
          </a:xfrm>
          <a:prstGeom prst="rect">
            <a:avLst/>
          </a:prstGeom>
          <a:noFill/>
        </p:spPr>
      </p:pic>
      <p:pic>
        <p:nvPicPr>
          <p:cNvPr id="3076" name="Picture 4" descr="D:\desease\iх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43240" y="2428868"/>
            <a:ext cx="2928939" cy="26431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4453395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>
                <a:latin typeface="Arial Black" pitchFamily="34" charset="0"/>
              </a:rPr>
              <a:t>He/she has got a ….</a:t>
            </a:r>
            <a:endParaRPr lang="ru-RU" sz="4800" b="1" dirty="0">
              <a:latin typeface="Arial Black" pitchFamily="34" charset="0"/>
            </a:endParaRPr>
          </a:p>
        </p:txBody>
      </p:sp>
      <p:pic>
        <p:nvPicPr>
          <p:cNvPr id="1026" name="Picture 2" descr="D:\desease\2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1785926"/>
            <a:ext cx="5286412" cy="3383280"/>
          </a:xfrm>
          <a:prstGeom prst="rect">
            <a:avLst/>
          </a:prstGeom>
          <a:noFill/>
        </p:spPr>
      </p:pic>
      <p:pic>
        <p:nvPicPr>
          <p:cNvPr id="1028" name="Picture 4" descr="D:\desease\2499267open-uri20120730-31466-1ks9jrv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74" y="1857364"/>
            <a:ext cx="3643338" cy="3467105"/>
          </a:xfrm>
          <a:prstGeom prst="rect">
            <a:avLst/>
          </a:prstGeom>
          <a:noFill/>
        </p:spPr>
      </p:pic>
      <p:pic>
        <p:nvPicPr>
          <p:cNvPr id="1029" name="Picture 5" descr="D:\desease\11944220_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71670" y="1785926"/>
            <a:ext cx="4786346" cy="4000527"/>
          </a:xfrm>
          <a:prstGeom prst="rect">
            <a:avLst/>
          </a:prstGeom>
          <a:noFill/>
        </p:spPr>
      </p:pic>
      <p:pic>
        <p:nvPicPr>
          <p:cNvPr id="1030" name="Picture 6" descr="D:\desease\preview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5984" y="1714488"/>
            <a:ext cx="4357698" cy="35004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2284683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rial Black" pitchFamily="34" charset="0"/>
              </a:rPr>
              <a:t>What disease can be connected with…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>
                <a:latin typeface="Arial Black" pitchFamily="34" charset="0"/>
              </a:rPr>
              <a:t>a)grass, flower?</a:t>
            </a:r>
          </a:p>
          <a:p>
            <a:pPr>
              <a:buNone/>
            </a:pPr>
            <a:r>
              <a:rPr lang="en-US" dirty="0" smtClean="0">
                <a:latin typeface="Arial Black" pitchFamily="34" charset="0"/>
              </a:rPr>
              <a:t>b) smoking?</a:t>
            </a:r>
          </a:p>
          <a:p>
            <a:pPr>
              <a:buNone/>
            </a:pPr>
            <a:r>
              <a:rPr lang="en-US" dirty="0" smtClean="0">
                <a:latin typeface="Arial Black" pitchFamily="34" charset="0"/>
              </a:rPr>
              <a:t>c) a lot of eating sweets?</a:t>
            </a:r>
          </a:p>
          <a:p>
            <a:pPr>
              <a:buNone/>
            </a:pPr>
            <a:r>
              <a:rPr lang="en-US" dirty="0" smtClean="0">
                <a:latin typeface="Arial Black" pitchFamily="34" charset="0"/>
              </a:rPr>
              <a:t>d)some problems with family, money?</a:t>
            </a:r>
          </a:p>
          <a:p>
            <a:pPr>
              <a:buNone/>
            </a:pPr>
            <a:r>
              <a:rPr lang="en-US" dirty="0" smtClean="0">
                <a:latin typeface="Arial Black" pitchFamily="34" charset="0"/>
              </a:rPr>
              <a:t>e)pollution, traffic fumes?</a:t>
            </a:r>
          </a:p>
          <a:p>
            <a:pPr>
              <a:buNone/>
            </a:pPr>
            <a:r>
              <a:rPr lang="en-US" dirty="0" smtClean="0">
                <a:latin typeface="Arial Black" pitchFamily="34" charset="0"/>
              </a:rPr>
              <a:t>f) cold drinks, a lot of ice-cream?</a:t>
            </a:r>
          </a:p>
          <a:p>
            <a:pPr>
              <a:buNone/>
            </a:pPr>
            <a:r>
              <a:rPr lang="en-US" dirty="0" smtClean="0">
                <a:latin typeface="Arial Black" pitchFamily="34" charset="0"/>
              </a:rPr>
              <a:t>g) cold weather?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4500562" y="2786058"/>
            <a:ext cx="3571900" cy="2255722"/>
          </a:xfrm>
          <a:prstGeom prst="wedgeRoundRectCallout">
            <a:avLst>
              <a:gd name="adj1" fmla="val 39163"/>
              <a:gd name="adj2" fmla="val 68484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Arial Black" pitchFamily="34" charset="0"/>
              </a:rPr>
              <a:t>I think, It can be a / an ….</a:t>
            </a:r>
          </a:p>
        </p:txBody>
      </p:sp>
      <p:pic>
        <p:nvPicPr>
          <p:cNvPr id="2050" name="Picture 2" descr="D:\desease\C35_animatedBoy_plays_doctor_sm.gif"/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15272" y="4643446"/>
            <a:ext cx="1428728" cy="22145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0621650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1348</TotalTime>
  <Words>299</Words>
  <Application>Microsoft Office PowerPoint</Application>
  <PresentationFormat>Экран (4:3)</PresentationFormat>
  <Paragraphs>84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New vocabulary </vt:lpstr>
      <vt:lpstr>Find the spelling mistakes</vt:lpstr>
      <vt:lpstr>He /She suffers from …   </vt:lpstr>
      <vt:lpstr>He/she has got a ….</vt:lpstr>
      <vt:lpstr>What disease can be connected with…</vt:lpstr>
      <vt:lpstr>This desease is </vt:lpstr>
      <vt:lpstr>Read and guess</vt:lpstr>
      <vt:lpstr>Слайд 12</vt:lpstr>
      <vt:lpstr>Слайд 13</vt:lpstr>
      <vt:lpstr>Homework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Admin</cp:lastModifiedBy>
  <cp:revision>108</cp:revision>
  <dcterms:created xsi:type="dcterms:W3CDTF">2014-02-10T09:50:58Z</dcterms:created>
  <dcterms:modified xsi:type="dcterms:W3CDTF">2015-11-15T20:22:03Z</dcterms:modified>
</cp:coreProperties>
</file>